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7" r:id="rId2"/>
    <p:sldId id="269" r:id="rId3"/>
    <p:sldId id="288" r:id="rId4"/>
    <p:sldId id="273" r:id="rId5"/>
    <p:sldId id="270" r:id="rId6"/>
    <p:sldId id="271" r:id="rId7"/>
    <p:sldId id="276" r:id="rId8"/>
    <p:sldId id="274" r:id="rId9"/>
    <p:sldId id="272" r:id="rId10"/>
    <p:sldId id="283" r:id="rId11"/>
    <p:sldId id="282" r:id="rId12"/>
    <p:sldId id="258" r:id="rId13"/>
    <p:sldId id="265" r:id="rId14"/>
    <p:sldId id="266" r:id="rId15"/>
    <p:sldId id="259" r:id="rId16"/>
    <p:sldId id="261" r:id="rId17"/>
    <p:sldId id="262" r:id="rId18"/>
    <p:sldId id="263" r:id="rId19"/>
    <p:sldId id="289" r:id="rId20"/>
    <p:sldId id="264" r:id="rId21"/>
    <p:sldId id="279" r:id="rId22"/>
    <p:sldId id="280" r:id="rId23"/>
    <p:sldId id="278" r:id="rId24"/>
    <p:sldId id="275" r:id="rId25"/>
    <p:sldId id="277" r:id="rId26"/>
    <p:sldId id="284" r:id="rId27"/>
    <p:sldId id="285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4890" autoAdjust="0"/>
  </p:normalViewPr>
  <p:slideViewPr>
    <p:cSldViewPr snapToGrid="0">
      <p:cViewPr varScale="1">
        <p:scale>
          <a:sx n="56" d="100"/>
          <a:sy n="56" d="100"/>
        </p:scale>
        <p:origin x="9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01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E553-6968-4BD1-8290-975E5BAF3D2F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4D21-2232-4C44-9134-F4364BF7B9A3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D177-349D-4F0F-B0CB-FC2208BFFA74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409D-FF0B-4906-AC28-83128EC03C9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8C7B-C303-4D5F-84FD-751DB0541257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A150-0FEF-418F-8A35-8273A9CED6A9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D64D-EF6E-4FE2-92AF-C352177EF3C2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75C8-9FCC-413B-8B6F-0B7B99F8553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14F0-31BB-46A9-8AC9-71322131B24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496D-6EFD-4BA3-9830-3E6D08E9D686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B468-3FCF-42F6-979C-558372F6F2DE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D7DCD-1A4F-48D1-A9FD-A3243739A260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506827" y="535555"/>
            <a:ext cx="7562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 </a:t>
            </a:r>
            <a:r>
              <a:rPr kumimoji="1" lang="ja-JP" altLang="en-US" sz="4000" b="1" dirty="0"/>
              <a:t>チーム天然水　成果発表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9448800" y="3343693"/>
            <a:ext cx="1977217" cy="235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567" y="2135260"/>
            <a:ext cx="5438866" cy="387972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1A0AD6-FABD-449D-A8DC-9882DE6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8738792-46D8-42D4-AF1D-7CA23F4C3965}"/>
              </a:ext>
            </a:extLst>
          </p:cNvPr>
          <p:cNvSpPr/>
          <p:nvPr/>
        </p:nvSpPr>
        <p:spPr>
          <a:xfrm>
            <a:off x="904566" y="2049288"/>
            <a:ext cx="3392305" cy="822960"/>
          </a:xfrm>
          <a:prstGeom prst="wedgeRoundRectCallout">
            <a:avLst>
              <a:gd name="adj1" fmla="val 37300"/>
              <a:gd name="adj2" fmla="val 699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自炊お助けアプリ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E34900-0FBE-4318-B451-5899B27C260F}"/>
              </a:ext>
            </a:extLst>
          </p:cNvPr>
          <p:cNvSpPr txBox="1"/>
          <p:nvPr/>
        </p:nvSpPr>
        <p:spPr>
          <a:xfrm>
            <a:off x="717603" y="343873"/>
            <a:ext cx="407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今後のアップデート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C0CFB3D-5283-4E3C-A040-E63563ADB39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12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160D1C-CBC0-4B61-91AC-77CACF8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D2D5EB-3B1B-4AF1-AD23-2FCA87F9B74D}"/>
              </a:ext>
            </a:extLst>
          </p:cNvPr>
          <p:cNvSpPr txBox="1"/>
          <p:nvPr/>
        </p:nvSpPr>
        <p:spPr>
          <a:xfrm>
            <a:off x="1222540" y="1763975"/>
            <a:ext cx="5405378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・レシピの複数検索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・ユーザの好き嫌い判別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・アレルギー表示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・カロリー計算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・レシピの追加予定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C2395532-AE9F-4315-8174-536EE7644226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今後の更新が楽しみピヨ！！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64F3273-E6CE-408A-BADC-BD1DB6EC92F6}"/>
              </a:ext>
            </a:extLst>
          </p:cNvPr>
          <p:cNvSpPr/>
          <p:nvPr/>
        </p:nvSpPr>
        <p:spPr>
          <a:xfrm>
            <a:off x="6627918" y="5470410"/>
            <a:ext cx="4044572" cy="669851"/>
          </a:xfrm>
          <a:prstGeom prst="wedgeRoundRectCallout">
            <a:avLst>
              <a:gd name="adj1" fmla="val 58723"/>
              <a:gd name="adj2" fmla="val 279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私の好きな豆料理を追加して欲しいっピ！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9877D7-3E70-4127-8A46-36A5B537CB66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チーム天然水について</a:t>
            </a:r>
            <a:endParaRPr kumimoji="1" lang="ja-JP" altLang="en-US" sz="28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8D3AD0-6BAD-48C2-8DC3-F8C44386EA84}"/>
              </a:ext>
            </a:extLst>
          </p:cNvPr>
          <p:cNvSpPr txBox="1"/>
          <p:nvPr/>
        </p:nvSpPr>
        <p:spPr>
          <a:xfrm>
            <a:off x="4163269" y="1307414"/>
            <a:ext cx="389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5</a:t>
            </a:r>
            <a:r>
              <a:rPr lang="ja-JP" altLang="en-US" sz="3200" b="1" dirty="0"/>
              <a:t>人中４人が初学者</a:t>
            </a:r>
            <a:endParaRPr kumimoji="1" lang="ja-JP" altLang="en-US" sz="3200" b="1" dirty="0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233BFA-C0B7-49D8-9F9E-A64129FD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9" y="2704581"/>
            <a:ext cx="2084140" cy="2084140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BACFB755-61C4-4A01-B81C-F275BA8C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2" y="2797108"/>
            <a:ext cx="1951781" cy="1991613"/>
          </a:xfrm>
          <a:prstGeom prst="rect">
            <a:avLst/>
          </a:prstGeom>
        </p:spPr>
      </p:pic>
      <p:pic>
        <p:nvPicPr>
          <p:cNvPr id="11" name="図 10" descr="帽子をかぶったクマの人形&#10;&#10;中程度の精度で自動的に生成された説明">
            <a:extLst>
              <a:ext uri="{FF2B5EF4-FFF2-40B4-BE49-F238E27FC236}">
                <a16:creationId xmlns:a16="http://schemas.microsoft.com/office/drawing/2014/main" id="{9CFB6779-23DB-4365-A6E5-7B21EE61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2948339"/>
            <a:ext cx="1840382" cy="1840382"/>
          </a:xfrm>
          <a:prstGeom prst="rect">
            <a:avLst/>
          </a:prstGeom>
        </p:spPr>
      </p:pic>
      <p:pic>
        <p:nvPicPr>
          <p:cNvPr id="7" name="図 6" descr="食品, 部屋 が含まれている画像&#10;&#10;自動的に生成された説明">
            <a:extLst>
              <a:ext uri="{FF2B5EF4-FFF2-40B4-BE49-F238E27FC236}">
                <a16:creationId xmlns:a16="http://schemas.microsoft.com/office/drawing/2014/main" id="{BB664734-BF44-4830-8840-22F5C6F8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6" y="2797108"/>
            <a:ext cx="1966264" cy="1966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DFF3C9-8D09-40EB-A3FC-7A2CB115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389" y="3289330"/>
            <a:ext cx="1170461" cy="19662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A121F9-CF41-4E54-9E1A-0FD794CE4812}"/>
              </a:ext>
            </a:extLst>
          </p:cNvPr>
          <p:cNvSpPr txBox="1"/>
          <p:nvPr/>
        </p:nvSpPr>
        <p:spPr>
          <a:xfrm>
            <a:off x="5083656" y="5845729"/>
            <a:ext cx="239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残り１人は、、、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38D97-5799-4C91-85F9-F67F3C2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5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861"/>
              <a:gd name="adj2" fmla="val 1929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433685" y="5198472"/>
            <a:ext cx="4678326" cy="669851"/>
          </a:xfrm>
          <a:prstGeom prst="wedgeRoundRectCallout">
            <a:avLst>
              <a:gd name="adj1" fmla="val 42580"/>
              <a:gd name="adj2" fmla="val 824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120381-0374-4045-9059-D609627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5736"/>
              <a:gd name="adj2" fmla="val 262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7E2C3-6017-4BBA-9D46-02A0225C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4843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BC81D-DDE7-4AF1-BEC7-062C0E5A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5776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2149"/>
              <a:gd name="adj2" fmla="val 89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E44C220-6CC7-4713-A9A3-1130D075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6B9FE0-C7C2-4EEC-A590-E100B9FA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5261"/>
              <a:gd name="adj2" fmla="val 3657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2856"/>
              <a:gd name="adj2" fmla="val 89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7C79A9-09C6-426E-8F5C-839BCBA4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7567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  <a:r>
              <a:rPr kumimoji="1" lang="en-US" altLang="ja-JP" sz="2800" b="1" dirty="0"/>
              <a:t>/</a:t>
            </a:r>
            <a:r>
              <a:rPr kumimoji="1" lang="ja-JP" altLang="en-US" sz="2800" b="1" dirty="0"/>
              <a:t>コストマネジメント</a:t>
            </a:r>
            <a:endParaRPr kumimoji="1" lang="en-US" altLang="ja-JP" sz="28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256019" y="2448393"/>
            <a:ext cx="863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原因：スケジュール立てのミス</a:t>
            </a:r>
            <a:endParaRPr kumimoji="1" lang="en-US" altLang="ja-JP" sz="2400" b="1" dirty="0"/>
          </a:p>
          <a:p>
            <a:r>
              <a:rPr kumimoji="1" lang="ja-JP" altLang="en-US" sz="2400" b="1" dirty="0"/>
              <a:t>　　　→　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817777" y="2719376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4237141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どうしても完成させたかったピヨ。。。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F3A1BCF-4DA9-4909-A840-E16B714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B93484A-EEA2-4143-BD73-C12CBFA1EB74}"/>
              </a:ext>
            </a:extLst>
          </p:cNvPr>
          <p:cNvSpPr txBox="1"/>
          <p:nvPr/>
        </p:nvSpPr>
        <p:spPr>
          <a:xfrm>
            <a:off x="1240392" y="2017342"/>
            <a:ext cx="704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NotoSansJP"/>
              </a:rPr>
              <a:t>サーブレットの作成から予定とずれが生じ始めた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E2C274-5386-46DA-8C47-6E623CB9B50D}"/>
              </a:ext>
            </a:extLst>
          </p:cNvPr>
          <p:cNvSpPr txBox="1"/>
          <p:nvPr/>
        </p:nvSpPr>
        <p:spPr>
          <a:xfrm>
            <a:off x="1240392" y="4394138"/>
            <a:ext cx="8630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研修時間外で作業することがあった（コストマネジメント）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553F26A-B01E-455D-B91D-F98293A4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AB39ED-3398-47AB-8452-00737F51783E}"/>
              </a:ext>
            </a:extLst>
          </p:cNvPr>
          <p:cNvSpPr txBox="1"/>
          <p:nvPr/>
        </p:nvSpPr>
        <p:spPr>
          <a:xfrm>
            <a:off x="486137" y="1275855"/>
            <a:ext cx="11723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 dirty="0"/>
              <a:t>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を決めて、タスクの取捨</a:t>
            </a:r>
            <a:r>
              <a:rPr lang="ja-JP" altLang="en-US" sz="2800" b="1" dirty="0"/>
              <a:t>選択を行った</a:t>
            </a:r>
            <a:endParaRPr lang="en-US" altLang="ja-JP" sz="2800" b="1" dirty="0"/>
          </a:p>
          <a:p>
            <a:pPr>
              <a:lnSpc>
                <a:spcPct val="150000"/>
              </a:lnSpc>
            </a:pPr>
            <a:r>
              <a:rPr kumimoji="1" lang="ja-JP" altLang="en-US" sz="2800" b="1" dirty="0"/>
              <a:t>（タイムマネジメント）　　　　　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6CA608E-8B26-4C84-B34B-319FB6AFBD9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4608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9AFE1-31BB-41AA-9424-1501944A8EAC}"/>
              </a:ext>
            </a:extLst>
          </p:cNvPr>
          <p:cNvSpPr txBox="1"/>
          <p:nvPr/>
        </p:nvSpPr>
        <p:spPr>
          <a:xfrm>
            <a:off x="48613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課題に対する解決策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23AA0E85-91CE-4AFF-9215-99AFED349FA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B6653A8-7D01-4FBE-B6AA-40543588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64" y="2361724"/>
            <a:ext cx="4904969" cy="35650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145A77-C933-4324-9B4E-1F98A3F7DEC5}"/>
              </a:ext>
            </a:extLst>
          </p:cNvPr>
          <p:cNvSpPr/>
          <p:nvPr/>
        </p:nvSpPr>
        <p:spPr>
          <a:xfrm>
            <a:off x="10149840" y="2361724"/>
            <a:ext cx="623493" cy="3565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78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802512" y="3848275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935614" y="4473894"/>
            <a:ext cx="418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5116565" y="3852100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スーパーに来たけど、冷蔵庫に何入ってる</a:t>
            </a:r>
            <a:r>
              <a:rPr lang="ja-JP" altLang="en-US" b="1" dirty="0"/>
              <a:t>っけ？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535902" y="3244333"/>
            <a:ext cx="2858946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正直、外食のほうが安いんじゃない？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1140FE-9E64-45D9-8B4A-998D1542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3512"/>
              <a:gd name="adj2" fmla="val 34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0805"/>
              <a:gd name="adj2" fmla="val 8415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D20597-DD80-4604-85FB-00C3664F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3" y="2963968"/>
            <a:ext cx="893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　→　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1881993" y="5548575"/>
            <a:ext cx="517805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リーダーの肉じゃがおいしかった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7176305" y="5547658"/>
            <a:ext cx="3542166" cy="669851"/>
          </a:xfrm>
          <a:prstGeom prst="wedgeRoundRectCallout">
            <a:avLst>
              <a:gd name="adj1" fmla="val 57681"/>
              <a:gd name="adj2" fmla="val 202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リーダー頑張ったっ</a:t>
            </a:r>
            <a:r>
              <a:rPr kumimoji="1" lang="ja-JP" altLang="en-US" b="1" dirty="0">
                <a:solidFill>
                  <a:schemeClr val="tx1"/>
                </a:solidFill>
              </a:rPr>
              <a:t>ピ！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70C0D2-FEB9-43C2-8D63-EC562B0A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98EF8E25-F289-488B-8673-603DF390D5CC}"/>
              </a:ext>
            </a:extLst>
          </p:cNvPr>
          <p:cNvSpPr/>
          <p:nvPr/>
        </p:nvSpPr>
        <p:spPr>
          <a:xfrm rot="5400000">
            <a:off x="5510746" y="3252520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５月はグループメンバーに質問することや頼ることで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9547"/>
              <a:gd name="adj2" fmla="val -163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10A4A8-4DF1-477B-96C3-7E89D385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3A77CB8E-7856-4F62-BBB4-3C9E19B71B3C}"/>
              </a:ext>
            </a:extLst>
          </p:cNvPr>
          <p:cNvSpPr/>
          <p:nvPr/>
        </p:nvSpPr>
        <p:spPr>
          <a:xfrm rot="5400000">
            <a:off x="5907688" y="316653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2118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319513" y="2856962"/>
            <a:ext cx="949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グループでの開発経験無し　</a:t>
            </a:r>
            <a:r>
              <a:rPr lang="ja-JP" altLang="en-US" sz="2400" b="1" dirty="0"/>
              <a:t>→　初めは思い通りに進まない</a:t>
            </a:r>
            <a:endParaRPr kumimoji="1" lang="ja-JP" altLang="en-US" sz="24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319512" y="4782759"/>
            <a:ext cx="949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全員が力を付けていき、お互いが助け合えるグループに成長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62666"/>
              <a:gd name="adj2" fmla="val -163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91689-FF95-4CBE-A719-B4FB933A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AFFEC9FE-8172-4D60-84F6-3BAC704B1123}"/>
              </a:ext>
            </a:extLst>
          </p:cNvPr>
          <p:cNvSpPr/>
          <p:nvPr/>
        </p:nvSpPr>
        <p:spPr>
          <a:xfrm rot="5400000">
            <a:off x="5364482" y="305351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1319513" y="1971747"/>
            <a:ext cx="556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319513" y="263441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1319513" y="3862440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1319513" y="4556281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6096000" y="4432079"/>
            <a:ext cx="5741043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個人　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64661"/>
              <a:gd name="adj2" fmla="val 26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186C8-C5AF-4039-986C-CF763FCC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04F81AB-5D5B-4C7D-A231-392F6589C392}"/>
              </a:ext>
            </a:extLst>
          </p:cNvPr>
          <p:cNvSpPr/>
          <p:nvPr/>
        </p:nvSpPr>
        <p:spPr>
          <a:xfrm rot="5400000">
            <a:off x="5817777" y="25060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1993317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214138" y="2535316"/>
            <a:ext cx="6438900" cy="114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/>
              <a:t>・ファイルのつながり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　　わかってるつもりでも．．．</a:t>
            </a:r>
            <a:endParaRPr lang="en-US" altLang="ja-JP" sz="2400" b="1" dirty="0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7"/>
          <a:stretch/>
        </p:blipFill>
        <p:spPr>
          <a:xfrm>
            <a:off x="7494408" y="3806416"/>
            <a:ext cx="3464517" cy="30424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319513" y="4469931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40393" y="2499524"/>
            <a:ext cx="7216814" cy="114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</a:t>
            </a:r>
            <a:r>
              <a:rPr kumimoji="1" lang="en-US" altLang="ja-JP" sz="24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　　何を</a:t>
            </a:r>
            <a:r>
              <a:rPr lang="en-US" altLang="ja-JP" sz="2400" b="1" dirty="0"/>
              <a:t>get</a:t>
            </a:r>
            <a:r>
              <a:rPr lang="ja-JP" altLang="en-US" sz="2400" b="1" dirty="0"/>
              <a:t>してどこに行くの．．．</a:t>
            </a:r>
            <a:endParaRPr lang="ja-JP" altLang="en-US" sz="2400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9F4E8C-2723-4C36-82D3-4AFE8EC9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AB57D690-74C8-439C-A9F9-91E13D0BE281}"/>
              </a:ext>
            </a:extLst>
          </p:cNvPr>
          <p:cNvSpPr/>
          <p:nvPr/>
        </p:nvSpPr>
        <p:spPr>
          <a:xfrm rot="5400000">
            <a:off x="5423877" y="3180252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731258-240C-4D65-A2F4-3A007097EC06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謝辞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38F1501-F4AF-4B6F-B196-302BE7AE276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2269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5AEB57-A54C-47BC-91F7-7B3701D05806}"/>
              </a:ext>
            </a:extLst>
          </p:cNvPr>
          <p:cNvSpPr txBox="1"/>
          <p:nvPr/>
        </p:nvSpPr>
        <p:spPr>
          <a:xfrm>
            <a:off x="2841583" y="2048719"/>
            <a:ext cx="6730679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研修講師の皆様、ならびに研修事務局の皆様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一緒に学習してくれたクラスの仲間たち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研修に参加させてくれた各会社の皆様に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御礼申し上げます。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A56370-AB81-48A7-B460-C0AB5377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70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63536-7E77-4F0B-A8ED-A5EE9829C0A0}"/>
              </a:ext>
            </a:extLst>
          </p:cNvPr>
          <p:cNvSpPr txBox="1"/>
          <p:nvPr/>
        </p:nvSpPr>
        <p:spPr>
          <a:xfrm>
            <a:off x="3541852" y="2917355"/>
            <a:ext cx="55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御清聴ありがとうございました</a:t>
            </a:r>
            <a:endParaRPr kumimoji="1" lang="ja-JP" altLang="en-US" sz="28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34BFF5-22BE-4067-BDCE-37989D9F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D093F264-0583-4294-844D-8EFDEBC8EB58}"/>
              </a:ext>
            </a:extLst>
          </p:cNvPr>
          <p:cNvSpPr/>
          <p:nvPr/>
        </p:nvSpPr>
        <p:spPr>
          <a:xfrm>
            <a:off x="2058650" y="5453698"/>
            <a:ext cx="4037350" cy="669851"/>
          </a:xfrm>
          <a:prstGeom prst="wedgeRoundRectCallout">
            <a:avLst>
              <a:gd name="adj1" fmla="val -62358"/>
              <a:gd name="adj2" fmla="val 268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聴いてくれてありがと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586C0DE-0A1D-4686-8DED-B2B5D80DB55A}"/>
              </a:ext>
            </a:extLst>
          </p:cNvPr>
          <p:cNvSpPr/>
          <p:nvPr/>
        </p:nvSpPr>
        <p:spPr>
          <a:xfrm>
            <a:off x="7085922" y="5453697"/>
            <a:ext cx="3481765" cy="669851"/>
          </a:xfrm>
          <a:prstGeom prst="wedgeRoundRectCallout">
            <a:avLst>
              <a:gd name="adj1" fmla="val 58674"/>
              <a:gd name="adj2" fmla="val 1819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ぜひ使ってみるっピ</a:t>
            </a:r>
            <a:r>
              <a:rPr kumimoji="1" lang="ja-JP" altLang="en-US" b="1" dirty="0">
                <a:solidFill>
                  <a:schemeClr val="tx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8071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7BB6B43-B023-4225-8AFC-04DECBEA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CD68363-9F3A-426C-A17B-91C9D5A3333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主な機能一覧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9676759-3A2C-4C2D-9BC9-F24B60E89FA1}"/>
              </a:ext>
            </a:extLst>
          </p:cNvPr>
          <p:cNvCxnSpPr>
            <a:cxnSpLocks/>
          </p:cNvCxnSpPr>
          <p:nvPr/>
        </p:nvCxnSpPr>
        <p:spPr>
          <a:xfrm>
            <a:off x="559443" y="867093"/>
            <a:ext cx="247698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図 5">
            <a:extLst>
              <a:ext uri="{FF2B5EF4-FFF2-40B4-BE49-F238E27FC236}">
                <a16:creationId xmlns:a16="http://schemas.microsoft.com/office/drawing/2014/main" id="{E70331CC-D7DF-4572-B78D-2DB5746F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" y="1988944"/>
            <a:ext cx="2835643" cy="3040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0097575-5040-427D-AA92-AF8887B1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71" y="1988942"/>
            <a:ext cx="2946116" cy="2992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6218D9-D87D-4472-8F14-2FB14D06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87" y="1988942"/>
            <a:ext cx="2835643" cy="30402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30D03CA-45FD-48F2-9B1D-74D36F559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328" y="2013043"/>
            <a:ext cx="2754308" cy="2992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2AA754-EE55-4787-A630-86941E36EF80}"/>
              </a:ext>
            </a:extLst>
          </p:cNvPr>
          <p:cNvSpPr txBox="1"/>
          <p:nvPr/>
        </p:nvSpPr>
        <p:spPr>
          <a:xfrm>
            <a:off x="948921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冷蔵庫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F19930-543A-4B6B-948F-E49AEA99E1B8}"/>
              </a:ext>
            </a:extLst>
          </p:cNvPr>
          <p:cNvSpPr txBox="1"/>
          <p:nvPr/>
        </p:nvSpPr>
        <p:spPr>
          <a:xfrm>
            <a:off x="3873634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食材管理</a:t>
            </a:r>
            <a:endParaRPr kumimoji="1" lang="ja-JP" altLang="en-US" sz="24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A7A78B-0419-492E-98C9-3336A979AEE4}"/>
              </a:ext>
            </a:extLst>
          </p:cNvPr>
          <p:cNvSpPr txBox="1"/>
          <p:nvPr/>
        </p:nvSpPr>
        <p:spPr>
          <a:xfrm>
            <a:off x="9864910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カレンダー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C40EF86-A4B7-4A2A-91E6-C99518C44C50}"/>
              </a:ext>
            </a:extLst>
          </p:cNvPr>
          <p:cNvSpPr txBox="1"/>
          <p:nvPr/>
        </p:nvSpPr>
        <p:spPr>
          <a:xfrm>
            <a:off x="7066230" y="1458795"/>
            <a:ext cx="222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レシピ</a:t>
            </a:r>
            <a:endParaRPr kumimoji="1" lang="ja-JP" altLang="en-US" sz="2400" b="1" dirty="0"/>
          </a:p>
        </p:txBody>
      </p: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5C4B2D7E-2D64-44AC-B825-0C5AF1980F6D}"/>
              </a:ext>
            </a:extLst>
          </p:cNvPr>
          <p:cNvSpPr/>
          <p:nvPr/>
        </p:nvSpPr>
        <p:spPr>
          <a:xfrm>
            <a:off x="1797934" y="5481178"/>
            <a:ext cx="4044572" cy="669851"/>
          </a:xfrm>
          <a:prstGeom prst="wedgeRoundRectCallout">
            <a:avLst>
              <a:gd name="adj1" fmla="val -56893"/>
              <a:gd name="adj2" fmla="val 262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たくさんの機能があるピヨ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741E4200-C408-4FCE-AAA2-A564E44EBB9A}"/>
              </a:ext>
            </a:extLst>
          </p:cNvPr>
          <p:cNvSpPr/>
          <p:nvPr/>
        </p:nvSpPr>
        <p:spPr>
          <a:xfrm>
            <a:off x="6476035" y="5481178"/>
            <a:ext cx="4044572" cy="669851"/>
          </a:xfrm>
          <a:prstGeom prst="wedgeRoundRectCallout">
            <a:avLst>
              <a:gd name="adj1" fmla="val 57578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盛りだくさんだっピ</a:t>
            </a:r>
            <a:r>
              <a:rPr kumimoji="1" lang="ja-JP" altLang="en-US" b="1" dirty="0">
                <a:solidFill>
                  <a:schemeClr val="tx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443621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3107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65A553-B149-46BF-BEEE-C7AD2390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4985"/>
              <a:gd name="adj2" fmla="val 4265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8EA87B1-4C92-4A9E-AF87-1961B80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5</a:t>
            </a:fld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DD430B8-5582-4E02-AA20-0C831642165F}"/>
              </a:ext>
            </a:extLst>
          </p:cNvPr>
          <p:cNvCxnSpPr>
            <a:cxnSpLocks/>
          </p:cNvCxnSpPr>
          <p:nvPr/>
        </p:nvCxnSpPr>
        <p:spPr>
          <a:xfrm>
            <a:off x="559443" y="867093"/>
            <a:ext cx="247698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707"/>
              <a:gd name="adj2" fmla="val 158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F1F89-75CF-4E24-A36E-DA9015DA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717333" y="5533675"/>
            <a:ext cx="4706616" cy="662700"/>
          </a:xfrm>
          <a:prstGeom prst="wedgeRoundRectCallout">
            <a:avLst>
              <a:gd name="adj1" fmla="val -56332"/>
              <a:gd name="adj2" fmla="val 223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514303" y="5565384"/>
            <a:ext cx="4306097" cy="669851"/>
          </a:xfrm>
          <a:prstGeom prst="wedgeRoundRectCallout">
            <a:avLst>
              <a:gd name="adj1" fmla="val 53965"/>
              <a:gd name="adj2" fmla="val 1393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416D6B-19C4-4BA8-B710-791E0AF0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5462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62305"/>
          <a:stretch/>
        </p:blipFill>
        <p:spPr>
          <a:xfrm>
            <a:off x="5589836" y="4342965"/>
            <a:ext cx="6467751" cy="88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61962"/>
          <a:stretch/>
        </p:blipFill>
        <p:spPr>
          <a:xfrm>
            <a:off x="5589838" y="1058240"/>
            <a:ext cx="6467750" cy="909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B40626A-A68C-4F62-B7EF-F35DF10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770E587-B348-4EE9-862E-85E30345066E}"/>
              </a:ext>
            </a:extLst>
          </p:cNvPr>
          <p:cNvSpPr/>
          <p:nvPr/>
        </p:nvSpPr>
        <p:spPr>
          <a:xfrm>
            <a:off x="7726758" y="698989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631B0072-90B5-42DF-8EFB-DE22D42CB567}"/>
              </a:ext>
            </a:extLst>
          </p:cNvPr>
          <p:cNvSpPr/>
          <p:nvPr/>
        </p:nvSpPr>
        <p:spPr>
          <a:xfrm>
            <a:off x="7726758" y="3957062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0403"/>
              <a:gd name="adj2" fmla="val -15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A14B38-E1E2-407C-8777-3001526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4101" y="6513996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8EDCBCAF-0EEF-4AE5-96D1-EB956F11D6CC}"/>
              </a:ext>
            </a:extLst>
          </p:cNvPr>
          <p:cNvSpPr/>
          <p:nvPr/>
        </p:nvSpPr>
        <p:spPr>
          <a:xfrm>
            <a:off x="1481560" y="4322381"/>
            <a:ext cx="902560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円: 塗りつぶしなし 19">
            <a:extLst>
              <a:ext uri="{FF2B5EF4-FFF2-40B4-BE49-F238E27FC236}">
                <a16:creationId xmlns:a16="http://schemas.microsoft.com/office/drawing/2014/main" id="{2E030EB4-9BA8-4D30-A8BF-4A6ECDB1AA82}"/>
              </a:ext>
            </a:extLst>
          </p:cNvPr>
          <p:cNvSpPr/>
          <p:nvPr/>
        </p:nvSpPr>
        <p:spPr>
          <a:xfrm>
            <a:off x="6788987" y="209559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3" name="図 22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16A77BA4-E031-43E4-97E9-9950362C0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389" y="5900899"/>
            <a:ext cx="924739" cy="8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1181</Words>
  <Application>Microsoft Office PowerPoint</Application>
  <PresentationFormat>ワイド画面</PresentationFormat>
  <Paragraphs>228</Paragraphs>
  <Slides>27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NotoSansJP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小阪瞳</cp:lastModifiedBy>
  <cp:revision>23</cp:revision>
  <dcterms:created xsi:type="dcterms:W3CDTF">2023-06-27T05:16:30Z</dcterms:created>
  <dcterms:modified xsi:type="dcterms:W3CDTF">2023-06-29T09:14:10Z</dcterms:modified>
</cp:coreProperties>
</file>